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259" r:id="rId4"/>
    <p:sldId id="261" r:id="rId5"/>
    <p:sldId id="262" r:id="rId6"/>
    <p:sldId id="263" r:id="rId7"/>
    <p:sldId id="264" r:id="rId8"/>
    <p:sldId id="265" r:id="rId9"/>
    <p:sldId id="266" r:id="rId10"/>
    <p:sldId id="276" r:id="rId11"/>
    <p:sldId id="275" r:id="rId12"/>
    <p:sldId id="274" r:id="rId1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3643"/>
  </p:normalViewPr>
  <p:slideViewPr>
    <p:cSldViewPr snapToGrid="0">
      <p:cViewPr varScale="1">
        <p:scale>
          <a:sx n="93" d="100"/>
          <a:sy n="93" d="100"/>
        </p:scale>
        <p:origin x="784"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roundedCorners val="0"/>
  <c:style val="2"/>
  <c:chart>
    <c:autoTitleDeleted val="1"/>
    <c:plotArea>
      <c:layout>
        <c:manualLayout>
          <c:layoutTarget val="inner"/>
          <c:xMode val="edge"/>
          <c:yMode val="edge"/>
          <c:x val="0.0168855"/>
          <c:y val="0.0351412"/>
          <c:w val="0.978114"/>
          <c:h val="0.895342"/>
        </c:manualLayout>
      </c:layout>
      <c:lineChart>
        <c:grouping val="standard"/>
        <c:varyColors val="0"/>
        <c:ser>
          <c:idx val="0"/>
          <c:order val="0"/>
          <c:tx>
            <c:strRef>
              <c:f>Sheet1!$A$2</c:f>
              <c:strCache>
                <c:ptCount val="1"/>
                <c:pt idx="0">
                  <c:v>Series1</c:v>
                </c:pt>
              </c:strCache>
            </c:strRef>
          </c:tx>
          <c:spPr>
            <a:ln w="28575" cap="rnd">
              <a:solidFill>
                <a:srgbClr val="FF0000"/>
              </a:solidFill>
              <a:prstDash val="solid"/>
              <a:round/>
            </a:ln>
            <a:effectLst/>
          </c:spPr>
          <c:marker>
            <c:symbol val="none"/>
          </c:marker>
          <c:cat>
            <c:strRef>
              <c:f>Sheet1!$B$1:$G$1</c:f>
              <c:strCache>
                <c:ptCount val="6"/>
                <c:pt idx="0">
                  <c:v>Jan-19</c:v>
                </c:pt>
                <c:pt idx="1">
                  <c:v>Jul-19</c:v>
                </c:pt>
                <c:pt idx="2">
                  <c:v>Jan-20</c:v>
                </c:pt>
                <c:pt idx="3">
                  <c:v>Jul-20</c:v>
                </c:pt>
                <c:pt idx="4">
                  <c:v>Jan-21</c:v>
                </c:pt>
                <c:pt idx="5">
                  <c:v>Jul-21</c:v>
                </c:pt>
              </c:strCache>
            </c:strRef>
          </c:cat>
          <c:val>
            <c:numRef>
              <c:f>Sheet1!$B$2:$G$2</c:f>
              <c:numCache>
                <c:formatCode>General</c:formatCode>
                <c:ptCount val="6"/>
                <c:pt idx="0">
                  <c:v>0.004651</c:v>
                </c:pt>
                <c:pt idx="1">
                  <c:v>0.004348</c:v>
                </c:pt>
                <c:pt idx="2">
                  <c:v>0.004167</c:v>
                </c:pt>
                <c:pt idx="3">
                  <c:v>0.003448</c:v>
                </c:pt>
                <c:pt idx="4">
                  <c:v>0.003125</c:v>
                </c:pt>
                <c:pt idx="5">
                  <c:v>0.002703</c:v>
                </c:pt>
              </c:numCache>
            </c:numRef>
          </c:val>
          <c:smooth val="0"/>
          <c:extLst xmlns:c16r2="http://schemas.microsoft.com/office/drawing/2015/06/chart">
            <c:ext xmlns:c16="http://schemas.microsoft.com/office/drawing/2014/chart" uri="{C3380CC4-5D6E-409C-BE32-E72D297353CC}">
              <c16:uniqueId val="{00000000-65B2-47D4-A56B-BF7A8E10C55C}"/>
            </c:ext>
          </c:extLst>
        </c:ser>
        <c:dLbls>
          <c:showLegendKey val="0"/>
          <c:showVal val="0"/>
          <c:showCatName val="0"/>
          <c:showSerName val="0"/>
          <c:showPercent val="0"/>
          <c:showBubbleSize val="0"/>
        </c:dLbls>
        <c:smooth val="0"/>
        <c:axId val="590711920"/>
        <c:axId val="593010928"/>
      </c:lineChart>
      <c:catAx>
        <c:axId val="590711920"/>
        <c:scaling>
          <c:orientation val="minMax"/>
        </c:scaling>
        <c:delete val="0"/>
        <c:axPos val="b"/>
        <c:numFmt formatCode="General" sourceLinked="0"/>
        <c:majorTickMark val="out"/>
        <c:minorTickMark val="none"/>
        <c:tickLblPos val="low"/>
        <c:spPr>
          <a:ln w="12700" cap="flat">
            <a:solidFill>
              <a:srgbClr val="888888"/>
            </a:solidFill>
            <a:prstDash val="solid"/>
            <a:miter lim="800000"/>
          </a:ln>
        </c:spPr>
        <c:txPr>
          <a:bodyPr rot="0"/>
          <a:lstStyle/>
          <a:p>
            <a:pPr>
              <a:defRPr sz="900" b="0" i="0" u="none" strike="noStrike">
                <a:solidFill>
                  <a:srgbClr val="595959"/>
                </a:solidFill>
                <a:latin typeface="Calibri"/>
              </a:defRPr>
            </a:pPr>
            <a:endParaRPr lang="de-DE"/>
          </a:p>
        </c:txPr>
        <c:crossAx val="593010928"/>
        <c:crosses val="autoZero"/>
        <c:auto val="1"/>
        <c:lblAlgn val="ctr"/>
        <c:lblOffset val="100"/>
        <c:noMultiLvlLbl val="1"/>
      </c:catAx>
      <c:valAx>
        <c:axId val="593010928"/>
        <c:scaling>
          <c:orientation val="minMax"/>
          <c:min val="0.0025"/>
        </c:scaling>
        <c:delete val="0"/>
        <c:axPos val="l"/>
        <c:majorGridlines>
          <c:spPr>
            <a:ln w="12700" cap="flat">
              <a:solidFill>
                <a:srgbClr val="D9D9D9"/>
              </a:solidFill>
              <a:prstDash val="solid"/>
              <a:round/>
            </a:ln>
          </c:spPr>
        </c:majorGridlines>
        <c:numFmt formatCode="0.####" sourceLinked="0"/>
        <c:majorTickMark val="none"/>
        <c:minorTickMark val="none"/>
        <c:tickLblPos val="none"/>
        <c:spPr>
          <a:ln w="12700" cap="flat">
            <a:noFill/>
            <a:prstDash val="solid"/>
            <a:miter lim="800000"/>
          </a:ln>
        </c:spPr>
        <c:txPr>
          <a:bodyPr rot="0"/>
          <a:lstStyle/>
          <a:p>
            <a:pPr>
              <a:defRPr sz="1000" b="0" i="0" u="none" strike="noStrike">
                <a:solidFill>
                  <a:srgbClr val="000000"/>
                </a:solidFill>
                <a:latin typeface="Calibri"/>
              </a:defRPr>
            </a:pPr>
            <a:endParaRPr lang="de-DE"/>
          </a:p>
        </c:txPr>
        <c:crossAx val="590711920"/>
        <c:crosses val="autoZero"/>
        <c:crossBetween val="between"/>
        <c:majorUnit val="0.000575"/>
        <c:minorUnit val="0.0002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143000" y="685800"/>
            <a:ext cx="4572000" cy="3429000"/>
          </a:xfrm>
          <a:prstGeom prst="rect">
            <a:avLst/>
          </a:prstGeom>
        </p:spPr>
        <p:txBody>
          <a:bodyPr/>
          <a:lstStyle/>
          <a:p>
            <a:endParaRPr/>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39726828"/>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381000" y="685800"/>
            <a:ext cx="6096000" cy="3429000"/>
          </a:xfrm>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rPr dirty="0"/>
              <a:t>The Yemeni exchange rate has continued to fall, losing more than half of its value against other international currencies such as USD.  (This based on ITDC’s financial records from 2015-2017 and the exchange rates obtained at the time),  The impact is that imported goods (most of the Yemeni market) costs more local currency for the same item, which means purchasing power for the average Yemeni has been cut in half. </a:t>
            </a:r>
          </a:p>
          <a:p>
            <a:r>
              <a:rPr dirty="0"/>
              <a:t>Money availability or liquidity has been an ongoing problem.  For a significant portion of 2015-2016, there has been difficulty in obtaining hard cash.  Often alternative currencies have been used like USD or Saudi Riyal.  The banks have also been reluctant to release the cash they have, which make it very hard for individuals to make use of banks and made most Yemeni very reluctant to accept a check since their own bank will not honor it regardless of its source.  </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381000" y="685800"/>
            <a:ext cx="6096000" cy="3429000"/>
          </a:xfrm>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rPr dirty="0"/>
              <a:t>The number of airstrikes has increased in recent months with a significant rise over 2016.</a:t>
            </a:r>
          </a:p>
          <a:p>
            <a:endParaRPr dirty="0"/>
          </a:p>
          <a:p>
            <a:r>
              <a:rPr dirty="0"/>
              <a:t>2015: At the outset of the war (between March and December), there were XXX airstrikes</a:t>
            </a:r>
          </a:p>
          <a:p>
            <a:r>
              <a:rPr dirty="0"/>
              <a:t>2016: During the entire 2016 year, there were 3,936 airstrikes in the 12 month period</a:t>
            </a:r>
          </a:p>
          <a:p>
            <a:r>
              <a:rPr dirty="0"/>
              <a:t>2017: In the first 6 months, there have been more than 5,676 airstrikes </a:t>
            </a:r>
          </a:p>
          <a:p>
            <a:endParaRPr dirty="0"/>
          </a:p>
          <a:p>
            <a:r>
              <a:rPr dirty="0"/>
              <a:t>(Source: UN Protection Cluster bulletin)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381000" y="685800"/>
            <a:ext cx="6096000" cy="3429000"/>
          </a:xfrm>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t>IDP:  1 million (mid year 2015), 2.7 million (mid year 2016), 3.1 million (2017) – From Yemen HRP 2015 - 2017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rPr dirty="0"/>
              <a:t>Currently – 14.4 million people are food insecure in Yemen (55% of the population), “had limited or no access to sufficient, nutritious food, and </a:t>
            </a:r>
            <a:r>
              <a:rPr u="sng" dirty="0"/>
              <a:t>were eating less than the minimum required to live a healthy life.”  </a:t>
            </a:r>
          </a:p>
          <a:p>
            <a:r>
              <a:rPr dirty="0"/>
              <a:t>Through our food survey from the most recent relief project – we saw more than 50% were skipping meals, not eating in order to feed children, and could only </a:t>
            </a:r>
            <a:r>
              <a:rPr lang="en-US" dirty="0" smtClean="0"/>
              <a:t>get </a:t>
            </a:r>
            <a:r>
              <a:rPr dirty="0" smtClean="0"/>
              <a:t>food </a:t>
            </a:r>
            <a:r>
              <a:rPr dirty="0"/>
              <a:t>through relatives or the community (could not provide for themselves).</a:t>
            </a:r>
          </a:p>
          <a:p>
            <a:endParaRPr dirty="0"/>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Source (Iraq):</a:t>
            </a:r>
          </a:p>
          <a:p>
            <a:pPr>
              <a:defRPr u="sng"/>
            </a:pPr>
            <a:r>
              <a:t>Regional Food and Security Analysis Network</a:t>
            </a:r>
          </a:p>
          <a:p>
            <a:r>
              <a:t>Iraq Food Security Quarterly Update, Jan-Mar 2017</a:t>
            </a:r>
          </a:p>
          <a:p>
            <a:endParaRPr/>
          </a:p>
          <a:p>
            <a:r>
              <a:t>Source (Syria): </a:t>
            </a:r>
          </a:p>
          <a:p>
            <a:pPr>
              <a:defRPr u="sng"/>
            </a:pPr>
            <a:r>
              <a:t>OCHA humanitarian country teams</a:t>
            </a:r>
          </a:p>
          <a:p>
            <a:r>
              <a:t>2017 Humanitarian Needs Overview: Syria</a:t>
            </a:r>
          </a:p>
          <a:p>
            <a:endParaRPr/>
          </a:p>
          <a:p>
            <a:r>
              <a:t>Source (Yemen):</a:t>
            </a:r>
          </a:p>
          <a:p>
            <a:pPr>
              <a:defRPr u="sng"/>
            </a:pPr>
            <a:r>
              <a:t>OCHA humanitarian country teams</a:t>
            </a:r>
          </a:p>
          <a:p>
            <a:r>
              <a:t>2017 Humanitarian Needs Overview: Yemen</a:t>
            </a:r>
          </a:p>
          <a:p>
            <a:pPr>
              <a:defRPr u="sng"/>
            </a:pPr>
            <a:r>
              <a:t>Relief Web</a:t>
            </a:r>
          </a:p>
          <a:p>
            <a:r>
              <a:t>Yemen Needs Urgent Assistance to Prevent Famine, March 2017</a:t>
            </a:r>
          </a:p>
          <a:p>
            <a:r>
              <a:t>http://reliefweb.int/report/yemen/yemen-needs-urgent-assistance-prevent-famine</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a:defRPr b="1"/>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3"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93" name="Title Text"/>
          <p:cNvSpPr txBox="1">
            <a:spLocks noGrp="1"/>
          </p:cNvSpPr>
          <p:nvPr>
            <p:ph type="title"/>
          </p:nvPr>
        </p:nvSpPr>
        <p:spPr>
          <a:prstGeom prst="rect">
            <a:avLst/>
          </a:prstGeom>
        </p:spPr>
        <p:txBody>
          <a:bodyPr/>
          <a:lstStyle/>
          <a:p>
            <a:r>
              <a:t>Title Text</a:t>
            </a:r>
          </a:p>
        </p:txBody>
      </p:sp>
      <p:sp>
        <p:nvSpPr>
          <p:cNvPr id="9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3"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11" name="Picture 2" descr="Picture 2"/>
          <p:cNvPicPr>
            <a:picLocks noChangeAspect="1"/>
          </p:cNvPicPr>
          <p:nvPr/>
        </p:nvPicPr>
        <p:blipFill>
          <a:blip r:embed="rId2">
            <a:extLst/>
          </a:blip>
          <a:stretch>
            <a:fillRect/>
          </a:stretch>
        </p:blipFill>
        <p:spPr>
          <a:xfrm>
            <a:off x="0" y="0"/>
            <a:ext cx="12192000" cy="6891926"/>
          </a:xfrm>
          <a:prstGeom prst="rect">
            <a:avLst/>
          </a:prstGeom>
          <a:ln w="12700">
            <a:miter lim="400000"/>
          </a:ln>
        </p:spPr>
      </p:pic>
      <p:sp>
        <p:nvSpPr>
          <p:cNvPr id="112" name="Title Text"/>
          <p:cNvSpPr txBox="1">
            <a:spLocks noGrp="1"/>
          </p:cNvSpPr>
          <p:nvPr>
            <p:ph type="title"/>
          </p:nvPr>
        </p:nvSpPr>
        <p:spPr>
          <a:xfrm>
            <a:off x="2240265" y="484652"/>
            <a:ext cx="6741708" cy="2386726"/>
          </a:xfrm>
          <a:prstGeom prst="rect">
            <a:avLst/>
          </a:prstGeom>
        </p:spPr>
        <p:txBody>
          <a:bodyPr/>
          <a:lstStyle>
            <a:lvl1pPr>
              <a:defRPr sz="6000" b="1">
                <a:solidFill>
                  <a:srgbClr val="F2F2F2"/>
                </a:solidFill>
                <a:effectLst>
                  <a:outerShdw blurRad="38100" dist="38100" dir="2700000" rotWithShape="0">
                    <a:srgbClr val="000000">
                      <a:alpha val="43137"/>
                    </a:srgbClr>
                  </a:outerShdw>
                </a:effectLst>
                <a:latin typeface="+mj-lt"/>
                <a:ea typeface="+mj-ea"/>
                <a:cs typeface="+mj-cs"/>
                <a:sym typeface="Calibri"/>
              </a:defRPr>
            </a:lvl1pPr>
          </a:lstStyle>
          <a:p>
            <a:r>
              <a:t>Title Text</a:t>
            </a:r>
          </a:p>
        </p:txBody>
      </p:sp>
      <p:sp>
        <p:nvSpPr>
          <p:cNvPr id="113"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1"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8"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9"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0"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4"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5"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4"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5"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traight Connector 6"/>
          <p:cNvSpPr/>
          <p:nvPr/>
        </p:nvSpPr>
        <p:spPr>
          <a:xfrm>
            <a:off x="1098074" y="1431441"/>
            <a:ext cx="9316658" cy="1"/>
          </a:xfrm>
          <a:prstGeom prst="line">
            <a:avLst/>
          </a:prstGeom>
          <a:ln w="22225">
            <a:solidFill>
              <a:srgbClr val="1F4E79"/>
            </a:solidFill>
            <a:miter/>
          </a:ln>
          <a:effectLst>
            <a:outerShdw blurRad="50800" dist="38100" dir="2700000" rotWithShape="0">
              <a:srgbClr val="000000">
                <a:alpha val="40000"/>
              </a:srgbClr>
            </a:outerShdw>
          </a:effectLst>
        </p:spPr>
        <p:txBody>
          <a:bodyPr lIns="45719" rIns="45719"/>
          <a:lstStyle/>
          <a:p>
            <a:endParaRPr/>
          </a:p>
        </p:txBody>
      </p:sp>
      <p:sp>
        <p:nvSpPr>
          <p:cNvPr id="5"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itle 1"/>
          <p:cNvSpPr txBox="1">
            <a:spLocks noGrp="1"/>
          </p:cNvSpPr>
          <p:nvPr>
            <p:ph type="title"/>
          </p:nvPr>
        </p:nvSpPr>
        <p:spPr>
          <a:xfrm>
            <a:off x="2553972" y="822122"/>
            <a:ext cx="6741709" cy="2386726"/>
          </a:xfrm>
          <a:prstGeom prst="rect">
            <a:avLst/>
          </a:prstGeom>
        </p:spPr>
        <p:txBody>
          <a:bodyPr/>
          <a:lstStyle>
            <a:lvl1pPr algn="ctr"/>
          </a:lstStyle>
          <a:p>
            <a:r>
              <a:t>Yemen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9" name="Picture 5" descr="Picture 5"/>
          <p:cNvPicPr>
            <a:picLocks noChangeAspect="1"/>
          </p:cNvPicPr>
          <p:nvPr/>
        </p:nvPicPr>
        <p:blipFill>
          <a:blip r:embed="rId2">
            <a:extLst/>
          </a:blip>
          <a:srcRect l="6832" r="64" b="33463"/>
          <a:stretch>
            <a:fillRect/>
          </a:stretch>
        </p:blipFill>
        <p:spPr>
          <a:xfrm>
            <a:off x="8270" y="1530378"/>
            <a:ext cx="12183731" cy="5340368"/>
          </a:xfrm>
          <a:prstGeom prst="rect">
            <a:avLst/>
          </a:prstGeom>
          <a:ln w="12700">
            <a:miter lim="400000"/>
          </a:ln>
        </p:spPr>
      </p:pic>
      <p:sp>
        <p:nvSpPr>
          <p:cNvPr id="280" name="Title 1"/>
          <p:cNvSpPr txBox="1">
            <a:spLocks noGrp="1"/>
          </p:cNvSpPr>
          <p:nvPr>
            <p:ph type="title"/>
          </p:nvPr>
        </p:nvSpPr>
        <p:spPr>
          <a:prstGeom prst="rect">
            <a:avLst/>
          </a:prstGeom>
        </p:spPr>
        <p:txBody>
          <a:bodyPr/>
          <a:lstStyle/>
          <a:p>
            <a:r>
              <a:t> Pray for the Crisis in Yemen</a:t>
            </a:r>
          </a:p>
        </p:txBody>
      </p:sp>
      <p:sp>
        <p:nvSpPr>
          <p:cNvPr id="281" name="Content Placeholder 3"/>
          <p:cNvSpPr txBox="1">
            <a:spLocks noGrp="1"/>
          </p:cNvSpPr>
          <p:nvPr>
            <p:ph type="body" sz="quarter" idx="1"/>
          </p:nvPr>
        </p:nvSpPr>
        <p:spPr>
          <a:xfrm>
            <a:off x="1091820" y="1684962"/>
            <a:ext cx="4715303" cy="2869504"/>
          </a:xfrm>
          <a:prstGeom prst="rect">
            <a:avLst/>
          </a:prstGeom>
        </p:spPr>
        <p:txBody>
          <a:bodyPr/>
          <a:lstStyle/>
          <a:p>
            <a:pPr marL="443484" indent="-443484" defTabSz="886968">
              <a:spcBef>
                <a:spcPts val="900"/>
              </a:spcBef>
              <a:buFont typeface="Courier New"/>
              <a:buChar char="o"/>
              <a:defRPr sz="2522"/>
            </a:pPr>
            <a:r>
              <a:rPr dirty="0" smtClean="0"/>
              <a:t>For </a:t>
            </a:r>
            <a:r>
              <a:rPr dirty="0"/>
              <a:t>violence, hunger, ignorance and fear to stop.</a:t>
            </a:r>
          </a:p>
          <a:p>
            <a:pPr marL="443484" indent="-443484" defTabSz="886968">
              <a:spcBef>
                <a:spcPts val="900"/>
              </a:spcBef>
              <a:buFont typeface="Courier New"/>
              <a:buChar char="o"/>
              <a:defRPr sz="2522"/>
            </a:pPr>
            <a:r>
              <a:rPr dirty="0"/>
              <a:t>That Christ would make himself known to many in Yemen</a:t>
            </a:r>
            <a:r>
              <a:rPr dirty="0" smtClean="0"/>
              <a:t>.</a:t>
            </a:r>
            <a:endParaRPr lang="en-GB" dirty="0" smtClean="0"/>
          </a:p>
          <a:p>
            <a:pPr marL="443484" indent="-443484" defTabSz="886968">
              <a:spcBef>
                <a:spcPts val="900"/>
              </a:spcBef>
              <a:buFont typeface="Courier New"/>
              <a:buChar char="o"/>
              <a:defRPr sz="2522"/>
            </a:pPr>
            <a:r>
              <a:rPr lang="en-GB" dirty="0"/>
              <a:t>For God to </a:t>
            </a:r>
            <a:r>
              <a:rPr lang="en-GB" dirty="0" smtClean="0"/>
              <a:t>bring </a:t>
            </a:r>
            <a:r>
              <a:rPr lang="en-GB" dirty="0"/>
              <a:t>peace, </a:t>
            </a:r>
            <a:r>
              <a:rPr lang="en-GB" dirty="0" smtClean="0"/>
              <a:t>love and hope </a:t>
            </a:r>
            <a:r>
              <a:rPr lang="en-GB" dirty="0"/>
              <a:t>to Yemen.</a:t>
            </a:r>
          </a:p>
          <a:p>
            <a:pPr marL="443484" indent="-443484" defTabSz="886968">
              <a:spcBef>
                <a:spcPts val="900"/>
              </a:spcBef>
              <a:buFont typeface="Courier New"/>
              <a:buChar char="o"/>
              <a:defRPr sz="2522"/>
            </a:pPr>
            <a:endParaRPr dirty="0"/>
          </a:p>
        </p:txBody>
      </p:sp>
      <p:sp>
        <p:nvSpPr>
          <p:cNvPr id="282" name="TextBox 4"/>
          <p:cNvSpPr txBox="1"/>
          <p:nvPr/>
        </p:nvSpPr>
        <p:spPr>
          <a:xfrm>
            <a:off x="6089925" y="1671964"/>
            <a:ext cx="4343789" cy="15696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Font typeface="Courier New"/>
              <a:buChar char="o"/>
              <a:defRPr sz="2400"/>
            </a:pPr>
            <a:r>
              <a:rPr dirty="0" smtClean="0"/>
              <a:t>That </a:t>
            </a:r>
            <a:r>
              <a:rPr dirty="0"/>
              <a:t>the seeds of extremism being sown into the Yemeni people would not take root or bear fruit.</a:t>
            </a:r>
          </a:p>
        </p:txBody>
      </p:sp>
    </p:spTree>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4" name="Picture 5" descr="Picture 5"/>
          <p:cNvPicPr>
            <a:picLocks noChangeAspect="1"/>
          </p:cNvPicPr>
          <p:nvPr/>
        </p:nvPicPr>
        <p:blipFill>
          <a:blip r:embed="rId2">
            <a:extLst/>
          </a:blip>
          <a:srcRect l="6832" r="64" b="33463"/>
          <a:stretch>
            <a:fillRect/>
          </a:stretch>
        </p:blipFill>
        <p:spPr>
          <a:xfrm>
            <a:off x="8270" y="1530378"/>
            <a:ext cx="12183731" cy="5340368"/>
          </a:xfrm>
          <a:prstGeom prst="rect">
            <a:avLst/>
          </a:prstGeom>
          <a:ln w="12700">
            <a:miter lim="400000"/>
          </a:ln>
        </p:spPr>
      </p:pic>
      <p:sp>
        <p:nvSpPr>
          <p:cNvPr id="275" name="Title 1"/>
          <p:cNvSpPr txBox="1">
            <a:spLocks noGrp="1"/>
          </p:cNvSpPr>
          <p:nvPr>
            <p:ph type="title"/>
          </p:nvPr>
        </p:nvSpPr>
        <p:spPr>
          <a:prstGeom prst="rect">
            <a:avLst/>
          </a:prstGeom>
        </p:spPr>
        <p:txBody>
          <a:bodyPr/>
          <a:lstStyle/>
          <a:p>
            <a:r>
              <a:t> Pray for the Faith Communities in Yemen </a:t>
            </a:r>
          </a:p>
        </p:txBody>
      </p:sp>
      <p:sp>
        <p:nvSpPr>
          <p:cNvPr id="276" name="Content Placeholder 3"/>
          <p:cNvSpPr txBox="1">
            <a:spLocks noGrp="1"/>
          </p:cNvSpPr>
          <p:nvPr>
            <p:ph type="body" sz="quarter" idx="1"/>
          </p:nvPr>
        </p:nvSpPr>
        <p:spPr>
          <a:xfrm>
            <a:off x="1091820" y="1684962"/>
            <a:ext cx="4715303" cy="3932067"/>
          </a:xfrm>
          <a:prstGeom prst="rect">
            <a:avLst/>
          </a:prstGeom>
        </p:spPr>
        <p:txBody>
          <a:bodyPr>
            <a:normAutofit/>
          </a:bodyPr>
          <a:lstStyle/>
          <a:p>
            <a:pPr marL="434340" indent="-434340" defTabSz="868680">
              <a:spcBef>
                <a:spcPts val="900"/>
              </a:spcBef>
              <a:buFont typeface="Courier New"/>
              <a:buChar char="o"/>
              <a:defRPr sz="2280"/>
            </a:pPr>
            <a:r>
              <a:rPr lang="en-US" dirty="0"/>
              <a:t>That more Yemenis would hear the message and accept Christ</a:t>
            </a:r>
            <a:r>
              <a:rPr lang="en-US" dirty="0" smtClean="0"/>
              <a:t>.</a:t>
            </a:r>
            <a:r>
              <a:rPr lang="en-US" dirty="0"/>
              <a:t> </a:t>
            </a:r>
            <a:endParaRPr lang="en-US" dirty="0" smtClean="0"/>
          </a:p>
          <a:p>
            <a:pPr marL="434340" indent="-434340" defTabSz="868680">
              <a:spcBef>
                <a:spcPts val="900"/>
              </a:spcBef>
              <a:buFont typeface="Courier New"/>
              <a:buChar char="o"/>
              <a:defRPr sz="2280"/>
            </a:pPr>
            <a:r>
              <a:rPr lang="en-GB" dirty="0" smtClean="0"/>
              <a:t>For </a:t>
            </a:r>
            <a:r>
              <a:rPr lang="en-GB" dirty="0"/>
              <a:t>isolated believers throughout the country who think they’re the only Yemeni Christians in the country; that the Yemeni Church could find these believers and welcome them into community</a:t>
            </a:r>
            <a:r>
              <a:rPr lang="en-GB" dirty="0" smtClean="0"/>
              <a:t>.</a:t>
            </a:r>
            <a:endParaRPr lang="en-GB" dirty="0"/>
          </a:p>
        </p:txBody>
      </p:sp>
      <p:sp>
        <p:nvSpPr>
          <p:cNvPr id="277" name="TextBox 4"/>
          <p:cNvSpPr txBox="1"/>
          <p:nvPr/>
        </p:nvSpPr>
        <p:spPr>
          <a:xfrm>
            <a:off x="6089925" y="1671964"/>
            <a:ext cx="4343789" cy="417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34340" indent="-434340" defTabSz="868680">
              <a:spcBef>
                <a:spcPts val="900"/>
              </a:spcBef>
              <a:buFont typeface="Courier New"/>
              <a:buChar char="o"/>
              <a:defRPr sz="2280"/>
            </a:pPr>
            <a:r>
              <a:rPr lang="en-US" dirty="0" smtClean="0"/>
              <a:t>For </a:t>
            </a:r>
            <a:r>
              <a:rPr lang="en-US" dirty="0"/>
              <a:t>the safety of the church in Yemen and for their protection as they gather together as families and celebrate baptisms together as a community.</a:t>
            </a:r>
          </a:p>
          <a:p>
            <a:pPr marL="434340" indent="-434340" defTabSz="868680">
              <a:spcBef>
                <a:spcPts val="900"/>
              </a:spcBef>
              <a:buFont typeface="Courier New"/>
              <a:buChar char="o"/>
              <a:defRPr sz="2280"/>
            </a:pPr>
            <a:r>
              <a:rPr lang="en-US" dirty="0"/>
              <a:t>For God to orchestrate marriages between believers in Yemen and for the spouses of believers who have not yet come to faith.</a:t>
            </a:r>
          </a:p>
          <a:p>
            <a:pPr marL="457200" indent="-457200">
              <a:lnSpc>
                <a:spcPct val="90000"/>
              </a:lnSpc>
              <a:spcBef>
                <a:spcPts val="1000"/>
              </a:spcBef>
              <a:buSzPct val="100000"/>
              <a:buFont typeface="Courier New"/>
              <a:buChar char="o"/>
              <a:defRPr sz="2400"/>
            </a:pPr>
            <a:endParaRPr dirty="0"/>
          </a:p>
        </p:txBody>
      </p:sp>
    </p:spTree>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9" name="Picture 5" descr="Picture 5"/>
          <p:cNvPicPr>
            <a:picLocks noChangeAspect="1"/>
          </p:cNvPicPr>
          <p:nvPr/>
        </p:nvPicPr>
        <p:blipFill>
          <a:blip r:embed="rId2">
            <a:extLst/>
          </a:blip>
          <a:srcRect l="6832" r="64" b="33463"/>
          <a:stretch>
            <a:fillRect/>
          </a:stretch>
        </p:blipFill>
        <p:spPr>
          <a:xfrm>
            <a:off x="8270" y="152400"/>
            <a:ext cx="12183731" cy="6718346"/>
          </a:xfrm>
          <a:prstGeom prst="rect">
            <a:avLst/>
          </a:prstGeom>
          <a:ln w="12700">
            <a:miter lim="400000"/>
          </a:ln>
        </p:spPr>
      </p:pic>
      <p:sp>
        <p:nvSpPr>
          <p:cNvPr id="271" name="Content Placeholder 3"/>
          <p:cNvSpPr txBox="1">
            <a:spLocks noGrp="1"/>
          </p:cNvSpPr>
          <p:nvPr>
            <p:ph type="body" sz="half" idx="1"/>
          </p:nvPr>
        </p:nvSpPr>
        <p:spPr>
          <a:xfrm>
            <a:off x="1091820" y="1091259"/>
            <a:ext cx="4715303" cy="5766741"/>
          </a:xfrm>
          <a:prstGeom prst="rect">
            <a:avLst/>
          </a:prstGeom>
        </p:spPr>
        <p:txBody>
          <a:bodyPr>
            <a:normAutofit/>
          </a:bodyPr>
          <a:lstStyle/>
          <a:p>
            <a:pPr marL="457200" indent="-457200">
              <a:buFont typeface="Courier New"/>
              <a:buChar char="o"/>
              <a:defRPr sz="2600"/>
            </a:pPr>
            <a:r>
              <a:rPr lang="en-US" dirty="0" smtClean="0"/>
              <a:t>For </a:t>
            </a:r>
            <a:r>
              <a:rPr lang="en-US" dirty="0"/>
              <a:t>those working with humanitarian teams and believers from outside the country to be wise and sensitive in providing mentorship.</a:t>
            </a:r>
          </a:p>
          <a:p>
            <a:pPr marL="448055" indent="-448055" defTabSz="896111">
              <a:spcBef>
                <a:spcPts val="900"/>
              </a:spcBef>
              <a:buFont typeface="Courier New"/>
              <a:buChar char="o"/>
              <a:defRPr sz="2548"/>
            </a:pPr>
            <a:r>
              <a:rPr lang="en-US" dirty="0" smtClean="0"/>
              <a:t>That God would send a Spirit of forgiveness to Yemen and that the violence, ignorance and fear would be replaced with</a:t>
            </a:r>
            <a:r>
              <a:rPr lang="en-US" sz="2400" dirty="0" smtClean="0"/>
              <a:t> hope, peace, and love.</a:t>
            </a:r>
          </a:p>
        </p:txBody>
      </p:sp>
      <p:sp>
        <p:nvSpPr>
          <p:cNvPr id="272" name="TextBox 4"/>
          <p:cNvSpPr txBox="1"/>
          <p:nvPr/>
        </p:nvSpPr>
        <p:spPr>
          <a:xfrm>
            <a:off x="6118950" y="1019628"/>
            <a:ext cx="4343789" cy="21595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Font typeface="Courier New"/>
              <a:buChar char="o"/>
              <a:defRPr sz="2600"/>
            </a:pPr>
            <a:r>
              <a:rPr lang="en-US" dirty="0"/>
              <a:t>That the seeds of extremism being sown into the Yemeni people would not take root or bear fruit.</a:t>
            </a:r>
          </a:p>
          <a:p>
            <a:pPr>
              <a:lnSpc>
                <a:spcPct val="90000"/>
              </a:lnSpc>
              <a:spcBef>
                <a:spcPts val="1000"/>
              </a:spcBef>
              <a:buSzPct val="100000"/>
              <a:defRPr sz="2400"/>
            </a:pPr>
            <a:endParaRPr dirty="0"/>
          </a:p>
        </p:txBody>
      </p:sp>
    </p:spTree>
  </p:cSld>
  <p:clrMapOvr>
    <a:masterClrMapping/>
  </p:clrMapOvr>
  <p:transition spd="slow">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1" descr="Picture 11"/>
          <p:cNvPicPr>
            <a:picLocks noChangeAspect="1"/>
          </p:cNvPicPr>
          <p:nvPr/>
        </p:nvPicPr>
        <p:blipFill>
          <a:blip r:embed="rId2">
            <a:extLst/>
          </a:blip>
          <a:srcRect t="3238" r="1" b="4487"/>
          <a:stretch>
            <a:fillRect/>
          </a:stretch>
        </p:blipFill>
        <p:spPr>
          <a:xfrm>
            <a:off x="5753100" y="4251959"/>
            <a:ext cx="6438901" cy="2606040"/>
          </a:xfrm>
          <a:prstGeom prst="rect">
            <a:avLst/>
          </a:prstGeom>
          <a:ln w="12700">
            <a:miter lim="400000"/>
          </a:ln>
        </p:spPr>
      </p:pic>
      <p:pic>
        <p:nvPicPr>
          <p:cNvPr id="127" name="Picture 13" descr="Picture 13"/>
          <p:cNvPicPr>
            <a:picLocks noChangeAspect="1"/>
          </p:cNvPicPr>
          <p:nvPr/>
        </p:nvPicPr>
        <p:blipFill>
          <a:blip r:embed="rId3">
            <a:extLst/>
          </a:blip>
          <a:srcRect b="13596"/>
          <a:stretch>
            <a:fillRect/>
          </a:stretch>
        </p:blipFill>
        <p:spPr>
          <a:xfrm>
            <a:off x="4818888" y="-479"/>
            <a:ext cx="7373112" cy="4252439"/>
          </a:xfrm>
          <a:prstGeom prst="rect">
            <a:avLst/>
          </a:prstGeom>
          <a:ln w="12700">
            <a:miter lim="400000"/>
          </a:ln>
        </p:spPr>
      </p:pic>
      <p:sp>
        <p:nvSpPr>
          <p:cNvPr id="128" name="Freeform 3"/>
          <p:cNvSpPr/>
          <p:nvPr/>
        </p:nvSpPr>
        <p:spPr>
          <a:xfrm>
            <a:off x="-1" y="-479"/>
            <a:ext cx="9468703" cy="68584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54" y="0"/>
                </a:lnTo>
                <a:lnTo>
                  <a:pt x="21600" y="21600"/>
                </a:lnTo>
                <a:lnTo>
                  <a:pt x="4663" y="21600"/>
                </a:lnTo>
                <a:lnTo>
                  <a:pt x="4664" y="21598"/>
                </a:lnTo>
                <a:lnTo>
                  <a:pt x="0" y="21598"/>
                </a:lnTo>
                <a:close/>
              </a:path>
            </a:pathLst>
          </a:custGeom>
          <a:solidFill>
            <a:srgbClr val="262626">
              <a:alpha val="70000"/>
            </a:srgbClr>
          </a:solidFill>
          <a:ln w="12700">
            <a:miter lim="400000"/>
          </a:ln>
        </p:spPr>
        <p:txBody>
          <a:bodyPr lIns="45719" rIns="45719" anchor="ctr"/>
          <a:lstStyle/>
          <a:p>
            <a:pPr algn="ctr">
              <a:defRPr>
                <a:solidFill>
                  <a:srgbClr val="FFFFFF"/>
                </a:solidFill>
              </a:defRPr>
            </a:pPr>
            <a:endParaRPr/>
          </a:p>
        </p:txBody>
      </p:sp>
      <p:sp>
        <p:nvSpPr>
          <p:cNvPr id="129" name="Freeform 4"/>
          <p:cNvSpPr/>
          <p:nvPr/>
        </p:nvSpPr>
        <p:spPr>
          <a:xfrm>
            <a:off x="-1" y="-479"/>
            <a:ext cx="8078052" cy="68584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107" y="0"/>
                </a:lnTo>
                <a:lnTo>
                  <a:pt x="21600" y="21600"/>
                </a:lnTo>
                <a:lnTo>
                  <a:pt x="1747" y="21600"/>
                </a:lnTo>
                <a:lnTo>
                  <a:pt x="1748" y="21598"/>
                </a:lnTo>
                <a:lnTo>
                  <a:pt x="0" y="21598"/>
                </a:lnTo>
                <a:close/>
              </a:path>
            </a:pathLst>
          </a:custGeom>
          <a:solidFill>
            <a:srgbClr val="262626"/>
          </a:solidFill>
          <a:ln w="12700">
            <a:miter lim="400000"/>
          </a:ln>
        </p:spPr>
        <p:txBody>
          <a:bodyPr lIns="45719" rIns="45719" anchor="ctr"/>
          <a:lstStyle/>
          <a:p>
            <a:pPr algn="ctr">
              <a:defRPr>
                <a:solidFill>
                  <a:srgbClr val="FFFFFF"/>
                </a:solidFill>
              </a:defRPr>
            </a:pPr>
            <a:endParaRPr/>
          </a:p>
        </p:txBody>
      </p:sp>
      <p:sp>
        <p:nvSpPr>
          <p:cNvPr id="130" name="TextBox 12"/>
          <p:cNvSpPr txBox="1"/>
          <p:nvPr/>
        </p:nvSpPr>
        <p:spPr>
          <a:xfrm>
            <a:off x="804671" y="2600325"/>
            <a:ext cx="4948430" cy="26512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a:lnSpc>
                <a:spcPct val="90000"/>
              </a:lnSpc>
              <a:spcBef>
                <a:spcPts val="600"/>
              </a:spcBef>
              <a:defRPr sz="5400">
                <a:solidFill>
                  <a:srgbClr val="FFFFFF"/>
                </a:solidFill>
                <a:latin typeface="Calibri Light"/>
                <a:ea typeface="Calibri Light"/>
                <a:cs typeface="Calibri Light"/>
                <a:sym typeface="Calibri Light"/>
              </a:defRPr>
            </a:lvl1pPr>
          </a:lstStyle>
          <a:p>
            <a:r>
              <a:t>Country in Crisis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Content Placeholder 13" descr="Content Placeholder 13"/>
          <p:cNvPicPr>
            <a:picLocks noChangeAspect="1"/>
          </p:cNvPicPr>
          <p:nvPr/>
        </p:nvPicPr>
        <p:blipFill>
          <a:blip r:embed="rId2">
            <a:extLst/>
          </a:blip>
          <a:srcRect l="2158" t="10819" r="3913" b="9221"/>
          <a:stretch>
            <a:fillRect/>
          </a:stretch>
        </p:blipFill>
        <p:spPr>
          <a:xfrm>
            <a:off x="330411" y="3091"/>
            <a:ext cx="11544257" cy="649224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1"/>
          <p:cNvSpPr txBox="1">
            <a:spLocks noGrp="1"/>
          </p:cNvSpPr>
          <p:nvPr>
            <p:ph type="title"/>
          </p:nvPr>
        </p:nvSpPr>
        <p:spPr>
          <a:prstGeom prst="rect">
            <a:avLst/>
          </a:prstGeom>
        </p:spPr>
        <p:txBody>
          <a:bodyPr/>
          <a:lstStyle/>
          <a:p>
            <a:r>
              <a:t> Exchange Rate (YER/USD) </a:t>
            </a:r>
          </a:p>
        </p:txBody>
      </p:sp>
      <p:graphicFrame>
        <p:nvGraphicFramePr>
          <p:cNvPr id="138" name="Chart 3"/>
          <p:cNvGraphicFramePr/>
          <p:nvPr/>
        </p:nvGraphicFramePr>
        <p:xfrm>
          <a:off x="1387745" y="1660442"/>
          <a:ext cx="8127206" cy="3613991"/>
        </p:xfrm>
        <a:graphic>
          <a:graphicData uri="http://schemas.openxmlformats.org/drawingml/2006/chart">
            <c:chart xmlns:c="http://schemas.openxmlformats.org/drawingml/2006/chart" xmlns:r="http://schemas.openxmlformats.org/officeDocument/2006/relationships" r:id="rId3"/>
          </a:graphicData>
        </a:graphic>
      </p:graphicFrame>
      <p:grpSp>
        <p:nvGrpSpPr>
          <p:cNvPr id="148" name="Group 4"/>
          <p:cNvGrpSpPr/>
          <p:nvPr/>
        </p:nvGrpSpPr>
        <p:grpSpPr>
          <a:xfrm>
            <a:off x="993732" y="5368095"/>
            <a:ext cx="10223654" cy="528812"/>
            <a:chOff x="0" y="0"/>
            <a:chExt cx="10223652" cy="528811"/>
          </a:xfrm>
        </p:grpSpPr>
        <p:grpSp>
          <p:nvGrpSpPr>
            <p:cNvPr id="141" name="Rectangle 5"/>
            <p:cNvGrpSpPr/>
            <p:nvPr/>
          </p:nvGrpSpPr>
          <p:grpSpPr>
            <a:xfrm>
              <a:off x="2897436" y="1"/>
              <a:ext cx="4087259" cy="528810"/>
              <a:chOff x="0" y="0"/>
              <a:chExt cx="4087257" cy="528809"/>
            </a:xfrm>
          </p:grpSpPr>
          <p:sp>
            <p:nvSpPr>
              <p:cNvPr id="139" name="Rectangle"/>
              <p:cNvSpPr/>
              <p:nvPr/>
            </p:nvSpPr>
            <p:spPr>
              <a:xfrm>
                <a:off x="0" y="-1"/>
                <a:ext cx="4087258" cy="528811"/>
              </a:xfrm>
              <a:prstGeom prst="rect">
                <a:avLst/>
              </a:prstGeom>
              <a:solidFill>
                <a:srgbClr val="F4B183"/>
              </a:solidFill>
              <a:ln w="12700" cap="flat">
                <a:solidFill>
                  <a:srgbClr val="7030A0"/>
                </a:solidFill>
                <a:prstDash val="solid"/>
                <a:miter lim="800000"/>
              </a:ln>
              <a:effectLst>
                <a:outerShdw blurRad="50800" dist="38100" dir="54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40" name="2016"/>
              <p:cNvSpPr txBox="1"/>
              <p:nvPr/>
            </p:nvSpPr>
            <p:spPr>
              <a:xfrm>
                <a:off x="0" y="15484"/>
                <a:ext cx="4087258"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2016</a:t>
                </a:r>
              </a:p>
            </p:txBody>
          </p:sp>
        </p:grpSp>
        <p:grpSp>
          <p:nvGrpSpPr>
            <p:cNvPr id="144" name="Rectangle 6"/>
            <p:cNvGrpSpPr/>
            <p:nvPr/>
          </p:nvGrpSpPr>
          <p:grpSpPr>
            <a:xfrm>
              <a:off x="6984693" y="0"/>
              <a:ext cx="3238960" cy="528810"/>
              <a:chOff x="0" y="0"/>
              <a:chExt cx="3238959" cy="528809"/>
            </a:xfrm>
          </p:grpSpPr>
          <p:sp>
            <p:nvSpPr>
              <p:cNvPr id="142" name="Rectangle"/>
              <p:cNvSpPr/>
              <p:nvPr/>
            </p:nvSpPr>
            <p:spPr>
              <a:xfrm>
                <a:off x="-1" y="-1"/>
                <a:ext cx="3238961" cy="528811"/>
              </a:xfrm>
              <a:prstGeom prst="rect">
                <a:avLst/>
              </a:prstGeom>
              <a:solidFill>
                <a:srgbClr val="FF3737"/>
              </a:solidFill>
              <a:ln w="12700" cap="flat">
                <a:solidFill>
                  <a:srgbClr val="7030A0"/>
                </a:solidFill>
                <a:prstDash val="solid"/>
                <a:miter lim="800000"/>
              </a:ln>
              <a:effectLst>
                <a:outerShdw blurRad="50800" dist="38100" dir="54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43" name="2017"/>
              <p:cNvSpPr txBox="1"/>
              <p:nvPr/>
            </p:nvSpPr>
            <p:spPr>
              <a:xfrm>
                <a:off x="-1" y="15484"/>
                <a:ext cx="3238961"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2017</a:t>
                </a:r>
              </a:p>
            </p:txBody>
          </p:sp>
        </p:grpSp>
        <p:grpSp>
          <p:nvGrpSpPr>
            <p:cNvPr id="147" name="Rectangle 7"/>
            <p:cNvGrpSpPr/>
            <p:nvPr/>
          </p:nvGrpSpPr>
          <p:grpSpPr>
            <a:xfrm>
              <a:off x="-1" y="-1"/>
              <a:ext cx="2897437" cy="528810"/>
              <a:chOff x="0" y="0"/>
              <a:chExt cx="2897435" cy="528809"/>
            </a:xfrm>
          </p:grpSpPr>
          <p:sp>
            <p:nvSpPr>
              <p:cNvPr id="145" name="Rectangle"/>
              <p:cNvSpPr/>
              <p:nvPr/>
            </p:nvSpPr>
            <p:spPr>
              <a:xfrm>
                <a:off x="0" y="-1"/>
                <a:ext cx="2897436" cy="528811"/>
              </a:xfrm>
              <a:prstGeom prst="rect">
                <a:avLst/>
              </a:prstGeom>
              <a:solidFill>
                <a:srgbClr val="FFE699"/>
              </a:solidFill>
              <a:ln w="12700" cap="flat">
                <a:solidFill>
                  <a:srgbClr val="7030A0"/>
                </a:solidFill>
                <a:prstDash val="solid"/>
                <a:miter lim="800000"/>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46" name="2015"/>
              <p:cNvSpPr txBox="1"/>
              <p:nvPr/>
            </p:nvSpPr>
            <p:spPr>
              <a:xfrm>
                <a:off x="0" y="15484"/>
                <a:ext cx="2897436"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2015</a:t>
                </a:r>
              </a:p>
            </p:txBody>
          </p:sp>
        </p:grpSp>
      </p:grpSp>
      <p:sp>
        <p:nvSpPr>
          <p:cNvPr id="149" name="TextBox 8"/>
          <p:cNvSpPr txBox="1"/>
          <p:nvPr/>
        </p:nvSpPr>
        <p:spPr>
          <a:xfrm>
            <a:off x="1911373" y="1800326"/>
            <a:ext cx="1392937" cy="90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b="1">
                <a:solidFill>
                  <a:srgbClr val="FF0000"/>
                </a:solidFill>
              </a:defRPr>
            </a:lvl1pPr>
          </a:lstStyle>
          <a:p>
            <a:r>
              <a:t>215 YER</a:t>
            </a:r>
          </a:p>
        </p:txBody>
      </p:sp>
      <p:sp>
        <p:nvSpPr>
          <p:cNvPr id="150" name="TextBox 9"/>
          <p:cNvSpPr txBox="1"/>
          <p:nvPr/>
        </p:nvSpPr>
        <p:spPr>
          <a:xfrm>
            <a:off x="4814923" y="2399642"/>
            <a:ext cx="1392937" cy="90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b="1">
                <a:solidFill>
                  <a:srgbClr val="FF0000"/>
                </a:solidFill>
              </a:defRPr>
            </a:lvl1pPr>
          </a:lstStyle>
          <a:p>
            <a:r>
              <a:t>240 YER</a:t>
            </a:r>
          </a:p>
        </p:txBody>
      </p:sp>
      <p:sp>
        <p:nvSpPr>
          <p:cNvPr id="151" name="TextBox 10"/>
          <p:cNvSpPr txBox="1"/>
          <p:nvPr/>
        </p:nvSpPr>
        <p:spPr>
          <a:xfrm>
            <a:off x="9492429" y="4492316"/>
            <a:ext cx="1392937" cy="90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b="1">
                <a:solidFill>
                  <a:srgbClr val="FF0000"/>
                </a:solidFill>
              </a:defRPr>
            </a:lvl1pPr>
          </a:lstStyle>
          <a:p>
            <a:r>
              <a:t>370 YER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itle 1"/>
          <p:cNvSpPr txBox="1">
            <a:spLocks noGrp="1"/>
          </p:cNvSpPr>
          <p:nvPr>
            <p:ph type="title"/>
          </p:nvPr>
        </p:nvSpPr>
        <p:spPr>
          <a:prstGeom prst="rect">
            <a:avLst/>
          </a:prstGeom>
        </p:spPr>
        <p:txBody>
          <a:bodyPr/>
          <a:lstStyle/>
          <a:p>
            <a:r>
              <a:t> Increased Air Strikes </a:t>
            </a:r>
          </a:p>
        </p:txBody>
      </p:sp>
      <p:grpSp>
        <p:nvGrpSpPr>
          <p:cNvPr id="166" name="Group 3"/>
          <p:cNvGrpSpPr/>
          <p:nvPr/>
        </p:nvGrpSpPr>
        <p:grpSpPr>
          <a:xfrm>
            <a:off x="993732" y="5367528"/>
            <a:ext cx="10223654" cy="528812"/>
            <a:chOff x="0" y="0"/>
            <a:chExt cx="10223652" cy="528811"/>
          </a:xfrm>
        </p:grpSpPr>
        <p:grpSp>
          <p:nvGrpSpPr>
            <p:cNvPr id="159" name="Rectangle 4"/>
            <p:cNvGrpSpPr/>
            <p:nvPr/>
          </p:nvGrpSpPr>
          <p:grpSpPr>
            <a:xfrm>
              <a:off x="2897436" y="1"/>
              <a:ext cx="4087259" cy="528810"/>
              <a:chOff x="0" y="0"/>
              <a:chExt cx="4087257" cy="528809"/>
            </a:xfrm>
          </p:grpSpPr>
          <p:sp>
            <p:nvSpPr>
              <p:cNvPr id="157" name="Rectangle"/>
              <p:cNvSpPr/>
              <p:nvPr/>
            </p:nvSpPr>
            <p:spPr>
              <a:xfrm>
                <a:off x="0" y="-1"/>
                <a:ext cx="4087258" cy="528811"/>
              </a:xfrm>
              <a:prstGeom prst="rect">
                <a:avLst/>
              </a:prstGeom>
              <a:solidFill>
                <a:srgbClr val="F4B183"/>
              </a:solidFill>
              <a:ln w="12700" cap="flat">
                <a:solidFill>
                  <a:srgbClr val="7030A0"/>
                </a:solidFill>
                <a:prstDash val="solid"/>
                <a:miter lim="800000"/>
              </a:ln>
              <a:effectLst>
                <a:outerShdw blurRad="50800" dist="38100" dir="54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58" name="2016"/>
              <p:cNvSpPr txBox="1"/>
              <p:nvPr/>
            </p:nvSpPr>
            <p:spPr>
              <a:xfrm>
                <a:off x="0" y="15484"/>
                <a:ext cx="4087258"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2016</a:t>
                </a:r>
              </a:p>
            </p:txBody>
          </p:sp>
        </p:grpSp>
        <p:grpSp>
          <p:nvGrpSpPr>
            <p:cNvPr id="162" name="Rectangle 5"/>
            <p:cNvGrpSpPr/>
            <p:nvPr/>
          </p:nvGrpSpPr>
          <p:grpSpPr>
            <a:xfrm>
              <a:off x="6984693" y="0"/>
              <a:ext cx="3238960" cy="528810"/>
              <a:chOff x="0" y="0"/>
              <a:chExt cx="3238959" cy="528809"/>
            </a:xfrm>
          </p:grpSpPr>
          <p:sp>
            <p:nvSpPr>
              <p:cNvPr id="160" name="Rectangle"/>
              <p:cNvSpPr/>
              <p:nvPr/>
            </p:nvSpPr>
            <p:spPr>
              <a:xfrm>
                <a:off x="-1" y="-1"/>
                <a:ext cx="3238961" cy="528811"/>
              </a:xfrm>
              <a:prstGeom prst="rect">
                <a:avLst/>
              </a:prstGeom>
              <a:solidFill>
                <a:srgbClr val="FF3737"/>
              </a:solidFill>
              <a:ln w="12700" cap="flat">
                <a:solidFill>
                  <a:srgbClr val="7030A0"/>
                </a:solidFill>
                <a:prstDash val="solid"/>
                <a:miter lim="800000"/>
              </a:ln>
              <a:effectLst>
                <a:outerShdw blurRad="50800" dist="38100" dir="54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61" name="2017"/>
              <p:cNvSpPr txBox="1"/>
              <p:nvPr/>
            </p:nvSpPr>
            <p:spPr>
              <a:xfrm>
                <a:off x="-1" y="15484"/>
                <a:ext cx="3238961"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2017</a:t>
                </a:r>
              </a:p>
            </p:txBody>
          </p:sp>
        </p:grpSp>
        <p:grpSp>
          <p:nvGrpSpPr>
            <p:cNvPr id="165" name="Rectangle 6"/>
            <p:cNvGrpSpPr/>
            <p:nvPr/>
          </p:nvGrpSpPr>
          <p:grpSpPr>
            <a:xfrm>
              <a:off x="-1" y="-1"/>
              <a:ext cx="2897437" cy="528810"/>
              <a:chOff x="0" y="0"/>
              <a:chExt cx="2897435" cy="528809"/>
            </a:xfrm>
          </p:grpSpPr>
          <p:sp>
            <p:nvSpPr>
              <p:cNvPr id="163" name="Rectangle"/>
              <p:cNvSpPr/>
              <p:nvPr/>
            </p:nvSpPr>
            <p:spPr>
              <a:xfrm>
                <a:off x="0" y="-1"/>
                <a:ext cx="2897436" cy="528811"/>
              </a:xfrm>
              <a:prstGeom prst="rect">
                <a:avLst/>
              </a:prstGeom>
              <a:solidFill>
                <a:srgbClr val="FFE699"/>
              </a:solidFill>
              <a:ln w="12700" cap="flat">
                <a:solidFill>
                  <a:srgbClr val="7030A0"/>
                </a:solidFill>
                <a:prstDash val="solid"/>
                <a:miter lim="800000"/>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64" name="2015"/>
              <p:cNvSpPr txBox="1"/>
              <p:nvPr/>
            </p:nvSpPr>
            <p:spPr>
              <a:xfrm>
                <a:off x="0" y="15484"/>
                <a:ext cx="2897436"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2015</a:t>
                </a:r>
              </a:p>
            </p:txBody>
          </p:sp>
        </p:grpSp>
      </p:grpSp>
      <p:pic>
        <p:nvPicPr>
          <p:cNvPr id="167" name="Picture 7" descr="Picture 7"/>
          <p:cNvPicPr>
            <a:picLocks noChangeAspect="1"/>
          </p:cNvPicPr>
          <p:nvPr/>
        </p:nvPicPr>
        <p:blipFill>
          <a:blip r:embed="rId3">
            <a:extLst/>
          </a:blip>
          <a:stretch>
            <a:fillRect/>
          </a:stretch>
        </p:blipFill>
        <p:spPr>
          <a:xfrm>
            <a:off x="5012597" y="2154802"/>
            <a:ext cx="1844405" cy="1844405"/>
          </a:xfrm>
          <a:prstGeom prst="rect">
            <a:avLst/>
          </a:prstGeom>
          <a:ln w="12700">
            <a:miter lim="400000"/>
          </a:ln>
        </p:spPr>
      </p:pic>
      <p:pic>
        <p:nvPicPr>
          <p:cNvPr id="168" name="Picture 8" descr="Picture 8"/>
          <p:cNvPicPr>
            <a:picLocks noChangeAspect="1"/>
          </p:cNvPicPr>
          <p:nvPr/>
        </p:nvPicPr>
        <p:blipFill>
          <a:blip r:embed="rId3">
            <a:extLst/>
          </a:blip>
          <a:srcRect t="18369" b="16680"/>
          <a:stretch>
            <a:fillRect/>
          </a:stretch>
        </p:blipFill>
        <p:spPr>
          <a:xfrm>
            <a:off x="8284409" y="1706067"/>
            <a:ext cx="3490658" cy="2267220"/>
          </a:xfrm>
          <a:prstGeom prst="rect">
            <a:avLst/>
          </a:prstGeom>
          <a:ln w="12700">
            <a:miter lim="400000"/>
          </a:ln>
        </p:spPr>
      </p:pic>
      <p:sp>
        <p:nvSpPr>
          <p:cNvPr id="169" name="TextBox 9"/>
          <p:cNvSpPr txBox="1"/>
          <p:nvPr/>
        </p:nvSpPr>
        <p:spPr>
          <a:xfrm>
            <a:off x="4136571" y="3973286"/>
            <a:ext cx="3265716" cy="967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b="1">
                <a:effectLst>
                  <a:outerShdw blurRad="38100" dist="38100" dir="2700000" rotWithShape="0">
                    <a:srgbClr val="000000">
                      <a:alpha val="43137"/>
                    </a:srgbClr>
                  </a:outerShdw>
                </a:effectLst>
              </a:defRPr>
            </a:pPr>
            <a:r>
              <a:t>328 per month</a:t>
            </a:r>
          </a:p>
          <a:p>
            <a:pPr algn="ctr">
              <a:defRPr sz="2800"/>
            </a:pPr>
            <a:r>
              <a:t> (12 months)</a:t>
            </a:r>
          </a:p>
        </p:txBody>
      </p:sp>
      <p:sp>
        <p:nvSpPr>
          <p:cNvPr id="170" name="TextBox 10"/>
          <p:cNvSpPr txBox="1"/>
          <p:nvPr/>
        </p:nvSpPr>
        <p:spPr>
          <a:xfrm>
            <a:off x="7978426" y="3998369"/>
            <a:ext cx="3265716" cy="1015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b="1">
                <a:effectLst>
                  <a:outerShdw blurRad="38100" dist="38100" dir="2700000" rotWithShape="0">
                    <a:srgbClr val="000000">
                      <a:alpha val="43137"/>
                    </a:srgbClr>
                  </a:outerShdw>
                </a:effectLst>
              </a:defRPr>
            </a:pPr>
            <a:r>
              <a:rPr dirty="0"/>
              <a:t>946 per month</a:t>
            </a:r>
          </a:p>
          <a:p>
            <a:pPr algn="ctr">
              <a:defRPr sz="2800"/>
            </a:pPr>
            <a:r>
              <a:rPr dirty="0"/>
              <a:t> </a:t>
            </a:r>
            <a:r>
              <a:rPr dirty="0" smtClean="0"/>
              <a:t>(</a:t>
            </a:r>
            <a:r>
              <a:rPr lang="en-GB" smtClean="0"/>
              <a:t>first </a:t>
            </a:r>
            <a:r>
              <a:rPr smtClean="0"/>
              <a:t>6 </a:t>
            </a:r>
            <a:r>
              <a:t>months)</a:t>
            </a:r>
          </a:p>
        </p:txBody>
      </p:sp>
      <p:pic>
        <p:nvPicPr>
          <p:cNvPr id="171" name="Picture 11" descr="Picture 11"/>
          <p:cNvPicPr>
            <a:picLocks noChangeAspect="1"/>
          </p:cNvPicPr>
          <p:nvPr/>
        </p:nvPicPr>
        <p:blipFill>
          <a:blip r:embed="rId3">
            <a:extLst/>
          </a:blip>
          <a:stretch>
            <a:fillRect/>
          </a:stretch>
        </p:blipFill>
        <p:spPr>
          <a:xfrm>
            <a:off x="1532286" y="2198925"/>
            <a:ext cx="1844406" cy="184440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itle 1"/>
          <p:cNvSpPr txBox="1">
            <a:spLocks noGrp="1"/>
          </p:cNvSpPr>
          <p:nvPr>
            <p:ph type="title"/>
          </p:nvPr>
        </p:nvSpPr>
        <p:spPr>
          <a:prstGeom prst="rect">
            <a:avLst/>
          </a:prstGeom>
        </p:spPr>
        <p:txBody>
          <a:bodyPr/>
          <a:lstStyle/>
          <a:p>
            <a:r>
              <a:t> Internally Displaced People</a:t>
            </a:r>
          </a:p>
        </p:txBody>
      </p:sp>
      <p:grpSp>
        <p:nvGrpSpPr>
          <p:cNvPr id="179" name="Group 3"/>
          <p:cNvGrpSpPr/>
          <p:nvPr/>
        </p:nvGrpSpPr>
        <p:grpSpPr>
          <a:xfrm>
            <a:off x="1266785" y="4075052"/>
            <a:ext cx="2798282" cy="1293043"/>
            <a:chOff x="0" y="0"/>
            <a:chExt cx="2798280" cy="1293041"/>
          </a:xfrm>
        </p:grpSpPr>
        <p:pic>
          <p:nvPicPr>
            <p:cNvPr id="177" name="Picture 4" descr="Picture 4"/>
            <p:cNvPicPr>
              <a:picLocks noChangeAspect="1"/>
            </p:cNvPicPr>
            <p:nvPr/>
          </p:nvPicPr>
          <p:blipFill>
            <a:blip r:embed="rId3">
              <a:extLst/>
            </a:blip>
            <a:stretch>
              <a:fillRect/>
            </a:stretch>
          </p:blipFill>
          <p:spPr>
            <a:xfrm>
              <a:off x="789257" y="371930"/>
              <a:ext cx="609884" cy="921113"/>
            </a:xfrm>
            <a:prstGeom prst="rect">
              <a:avLst/>
            </a:prstGeom>
            <a:ln w="12700" cap="flat">
              <a:noFill/>
              <a:miter lim="400000"/>
            </a:ln>
            <a:effectLst/>
          </p:spPr>
        </p:pic>
        <p:sp>
          <p:nvSpPr>
            <p:cNvPr id="178" name="TextBox 5"/>
            <p:cNvSpPr txBox="1"/>
            <p:nvPr/>
          </p:nvSpPr>
          <p:spPr>
            <a:xfrm>
              <a:off x="0" y="-1"/>
              <a:ext cx="2798281" cy="904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800" b="1"/>
              </a:lvl1pPr>
            </a:lstStyle>
            <a:p>
              <a:r>
                <a:t>1 out 26 Yemenis</a:t>
              </a:r>
            </a:p>
          </p:txBody>
        </p:sp>
      </p:grpSp>
      <p:grpSp>
        <p:nvGrpSpPr>
          <p:cNvPr id="189" name="Group 6"/>
          <p:cNvGrpSpPr/>
          <p:nvPr/>
        </p:nvGrpSpPr>
        <p:grpSpPr>
          <a:xfrm>
            <a:off x="993732" y="5367528"/>
            <a:ext cx="10223654" cy="528812"/>
            <a:chOff x="0" y="0"/>
            <a:chExt cx="10223652" cy="528811"/>
          </a:xfrm>
        </p:grpSpPr>
        <p:grpSp>
          <p:nvGrpSpPr>
            <p:cNvPr id="182" name="Rectangle 7"/>
            <p:cNvGrpSpPr/>
            <p:nvPr/>
          </p:nvGrpSpPr>
          <p:grpSpPr>
            <a:xfrm>
              <a:off x="-1" y="-1"/>
              <a:ext cx="2897437" cy="528810"/>
              <a:chOff x="0" y="0"/>
              <a:chExt cx="2897435" cy="528809"/>
            </a:xfrm>
          </p:grpSpPr>
          <p:sp>
            <p:nvSpPr>
              <p:cNvPr id="180" name="Rectangle"/>
              <p:cNvSpPr/>
              <p:nvPr/>
            </p:nvSpPr>
            <p:spPr>
              <a:xfrm>
                <a:off x="0" y="-1"/>
                <a:ext cx="2897436" cy="528811"/>
              </a:xfrm>
              <a:prstGeom prst="rect">
                <a:avLst/>
              </a:prstGeom>
              <a:solidFill>
                <a:srgbClr val="FFE699"/>
              </a:solidFill>
              <a:ln w="12700" cap="flat">
                <a:solidFill>
                  <a:srgbClr val="7030A0"/>
                </a:solidFill>
                <a:prstDash val="solid"/>
                <a:miter lim="800000"/>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81" name="2015"/>
              <p:cNvSpPr txBox="1"/>
              <p:nvPr/>
            </p:nvSpPr>
            <p:spPr>
              <a:xfrm>
                <a:off x="0" y="15484"/>
                <a:ext cx="2897436"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2015</a:t>
                </a:r>
              </a:p>
            </p:txBody>
          </p:sp>
        </p:grpSp>
        <p:grpSp>
          <p:nvGrpSpPr>
            <p:cNvPr id="185" name="Rectangle 8"/>
            <p:cNvGrpSpPr/>
            <p:nvPr/>
          </p:nvGrpSpPr>
          <p:grpSpPr>
            <a:xfrm>
              <a:off x="2897436" y="1"/>
              <a:ext cx="4087259" cy="528810"/>
              <a:chOff x="0" y="0"/>
              <a:chExt cx="4087257" cy="528809"/>
            </a:xfrm>
          </p:grpSpPr>
          <p:sp>
            <p:nvSpPr>
              <p:cNvPr id="183" name="Rectangle"/>
              <p:cNvSpPr/>
              <p:nvPr/>
            </p:nvSpPr>
            <p:spPr>
              <a:xfrm>
                <a:off x="0" y="-1"/>
                <a:ext cx="4087258" cy="528811"/>
              </a:xfrm>
              <a:prstGeom prst="rect">
                <a:avLst/>
              </a:prstGeom>
              <a:solidFill>
                <a:srgbClr val="F4B183"/>
              </a:solidFill>
              <a:ln w="12700" cap="flat">
                <a:solidFill>
                  <a:srgbClr val="7030A0"/>
                </a:solidFill>
                <a:prstDash val="solid"/>
                <a:miter lim="800000"/>
              </a:ln>
              <a:effectLst>
                <a:outerShdw blurRad="50800" dist="38100" dir="54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84" name="2016"/>
              <p:cNvSpPr txBox="1"/>
              <p:nvPr/>
            </p:nvSpPr>
            <p:spPr>
              <a:xfrm>
                <a:off x="0" y="15484"/>
                <a:ext cx="4087258"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2016</a:t>
                </a:r>
              </a:p>
            </p:txBody>
          </p:sp>
        </p:grpSp>
        <p:grpSp>
          <p:nvGrpSpPr>
            <p:cNvPr id="188" name="Rectangle 9"/>
            <p:cNvGrpSpPr/>
            <p:nvPr/>
          </p:nvGrpSpPr>
          <p:grpSpPr>
            <a:xfrm>
              <a:off x="6984693" y="0"/>
              <a:ext cx="3238960" cy="528810"/>
              <a:chOff x="0" y="0"/>
              <a:chExt cx="3238959" cy="528809"/>
            </a:xfrm>
          </p:grpSpPr>
          <p:sp>
            <p:nvSpPr>
              <p:cNvPr id="186" name="Rectangle"/>
              <p:cNvSpPr/>
              <p:nvPr/>
            </p:nvSpPr>
            <p:spPr>
              <a:xfrm>
                <a:off x="-1" y="-1"/>
                <a:ext cx="3238961" cy="528811"/>
              </a:xfrm>
              <a:prstGeom prst="rect">
                <a:avLst/>
              </a:prstGeom>
              <a:solidFill>
                <a:srgbClr val="FF3737"/>
              </a:solidFill>
              <a:ln w="12700" cap="flat">
                <a:solidFill>
                  <a:srgbClr val="7030A0"/>
                </a:solidFill>
                <a:prstDash val="solid"/>
                <a:miter lim="800000"/>
              </a:ln>
              <a:effectLst>
                <a:outerShdw blurRad="50800" dist="38100" dir="54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87" name="2017"/>
              <p:cNvSpPr txBox="1"/>
              <p:nvPr/>
            </p:nvSpPr>
            <p:spPr>
              <a:xfrm>
                <a:off x="-1" y="15484"/>
                <a:ext cx="3238961"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2017</a:t>
                </a:r>
              </a:p>
            </p:txBody>
          </p:sp>
        </p:grpSp>
      </p:grpSp>
      <p:grpSp>
        <p:nvGrpSpPr>
          <p:cNvPr id="192" name="Group 10"/>
          <p:cNvGrpSpPr/>
          <p:nvPr/>
        </p:nvGrpSpPr>
        <p:grpSpPr>
          <a:xfrm>
            <a:off x="7978426" y="2599402"/>
            <a:ext cx="3395438" cy="2768692"/>
            <a:chOff x="0" y="0"/>
            <a:chExt cx="3395436" cy="2768691"/>
          </a:xfrm>
        </p:grpSpPr>
        <p:pic>
          <p:nvPicPr>
            <p:cNvPr id="190" name="Picture 11" descr="Picture 11"/>
            <p:cNvPicPr>
              <a:picLocks noChangeAspect="1"/>
            </p:cNvPicPr>
            <p:nvPr/>
          </p:nvPicPr>
          <p:blipFill>
            <a:blip r:embed="rId4">
              <a:extLst/>
            </a:blip>
            <a:stretch>
              <a:fillRect/>
            </a:stretch>
          </p:blipFill>
          <p:spPr>
            <a:xfrm>
              <a:off x="536942" y="3"/>
              <a:ext cx="1833194" cy="2768689"/>
            </a:xfrm>
            <a:prstGeom prst="rect">
              <a:avLst/>
            </a:prstGeom>
            <a:ln w="12700" cap="flat">
              <a:noFill/>
              <a:miter lim="400000"/>
            </a:ln>
            <a:effectLst/>
          </p:spPr>
        </p:pic>
        <p:sp>
          <p:nvSpPr>
            <p:cNvPr id="191" name="TextBox 12"/>
            <p:cNvSpPr txBox="1"/>
            <p:nvPr/>
          </p:nvSpPr>
          <p:spPr>
            <a:xfrm>
              <a:off x="-1" y="0"/>
              <a:ext cx="3395438"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800" b="1"/>
              </a:lvl1pPr>
            </a:lstStyle>
            <a:p>
              <a:r>
                <a:t>1 out of 10 Yemenis</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79"/>
                                        </p:tgtEl>
                                        <p:attrNameLst>
                                          <p:attrName>style.visibility</p:attrName>
                                        </p:attrNameLst>
                                      </p:cBhvr>
                                      <p:to>
                                        <p:strVal val="visible"/>
                                      </p:to>
                                    </p:set>
                                    <p:animEffect transition="in" filter="dissolve">
                                      <p:cBhvr>
                                        <p:cTn id="7" dur="1000"/>
                                        <p:tgtEl>
                                          <p:spTgt spid="179"/>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92"/>
                                        </p:tgtEl>
                                        <p:attrNameLst>
                                          <p:attrName>style.visibility</p:attrName>
                                        </p:attrNameLst>
                                      </p:cBhvr>
                                      <p:to>
                                        <p:strVal val="visible"/>
                                      </p:to>
                                    </p:set>
                                    <p:animEffect transition="in" filter="dissolve">
                                      <p:cBhvr>
                                        <p:cTn id="11"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1" animBg="1" advAuto="0"/>
      <p:bldP spid="192"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 name="Title 1"/>
          <p:cNvSpPr txBox="1">
            <a:spLocks noGrp="1"/>
          </p:cNvSpPr>
          <p:nvPr>
            <p:ph type="title"/>
          </p:nvPr>
        </p:nvSpPr>
        <p:spPr>
          <a:prstGeom prst="rect">
            <a:avLst/>
          </a:prstGeom>
        </p:spPr>
        <p:txBody>
          <a:bodyPr/>
          <a:lstStyle/>
          <a:p>
            <a:r>
              <a:t> Food Insecurity </a:t>
            </a:r>
          </a:p>
        </p:txBody>
      </p:sp>
      <p:grpSp>
        <p:nvGrpSpPr>
          <p:cNvPr id="200" name="Rectangle 3"/>
          <p:cNvGrpSpPr/>
          <p:nvPr/>
        </p:nvGrpSpPr>
        <p:grpSpPr>
          <a:xfrm>
            <a:off x="3891169" y="4398833"/>
            <a:ext cx="4087259" cy="528810"/>
            <a:chOff x="0" y="0"/>
            <a:chExt cx="4087257" cy="528809"/>
          </a:xfrm>
        </p:grpSpPr>
        <p:sp>
          <p:nvSpPr>
            <p:cNvPr id="198" name="Rectangle"/>
            <p:cNvSpPr/>
            <p:nvPr/>
          </p:nvSpPr>
          <p:spPr>
            <a:xfrm>
              <a:off x="0" y="-1"/>
              <a:ext cx="4087258" cy="528811"/>
            </a:xfrm>
            <a:prstGeom prst="rect">
              <a:avLst/>
            </a:prstGeom>
            <a:solidFill>
              <a:srgbClr val="F4B183"/>
            </a:solidFill>
            <a:ln w="12700" cap="flat">
              <a:solidFill>
                <a:srgbClr val="7030A0"/>
              </a:solidFill>
              <a:prstDash val="solid"/>
              <a:miter lim="800000"/>
            </a:ln>
            <a:effectLst>
              <a:outerShdw blurRad="50800" dist="38100" dir="54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199" name="2016"/>
            <p:cNvSpPr txBox="1"/>
            <p:nvPr/>
          </p:nvSpPr>
          <p:spPr>
            <a:xfrm>
              <a:off x="0" y="15484"/>
              <a:ext cx="4087258"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2016</a:t>
              </a:r>
            </a:p>
          </p:txBody>
        </p:sp>
      </p:grpSp>
      <p:grpSp>
        <p:nvGrpSpPr>
          <p:cNvPr id="203" name="Rectangle 4"/>
          <p:cNvGrpSpPr/>
          <p:nvPr/>
        </p:nvGrpSpPr>
        <p:grpSpPr>
          <a:xfrm>
            <a:off x="7978426" y="4398833"/>
            <a:ext cx="3238960" cy="528810"/>
            <a:chOff x="0" y="0"/>
            <a:chExt cx="3238959" cy="528809"/>
          </a:xfrm>
        </p:grpSpPr>
        <p:sp>
          <p:nvSpPr>
            <p:cNvPr id="201" name="Rectangle"/>
            <p:cNvSpPr/>
            <p:nvPr/>
          </p:nvSpPr>
          <p:spPr>
            <a:xfrm>
              <a:off x="-1" y="-1"/>
              <a:ext cx="3238961" cy="528811"/>
            </a:xfrm>
            <a:prstGeom prst="rect">
              <a:avLst/>
            </a:prstGeom>
            <a:solidFill>
              <a:srgbClr val="FF3737"/>
            </a:solidFill>
            <a:ln w="12700" cap="flat">
              <a:solidFill>
                <a:srgbClr val="7030A0"/>
              </a:solidFill>
              <a:prstDash val="solid"/>
              <a:miter lim="800000"/>
            </a:ln>
            <a:effectLst>
              <a:outerShdw blurRad="50800" dist="38100" dir="54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02" name="2017"/>
            <p:cNvSpPr txBox="1"/>
            <p:nvPr/>
          </p:nvSpPr>
          <p:spPr>
            <a:xfrm>
              <a:off x="-1" y="15484"/>
              <a:ext cx="3238961"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2017</a:t>
              </a:r>
            </a:p>
          </p:txBody>
        </p:sp>
      </p:grpSp>
      <p:grpSp>
        <p:nvGrpSpPr>
          <p:cNvPr id="206" name="Rectangle 5"/>
          <p:cNvGrpSpPr/>
          <p:nvPr/>
        </p:nvGrpSpPr>
        <p:grpSpPr>
          <a:xfrm>
            <a:off x="993732" y="4398831"/>
            <a:ext cx="2897438" cy="528810"/>
            <a:chOff x="0" y="0"/>
            <a:chExt cx="2897436" cy="528809"/>
          </a:xfrm>
        </p:grpSpPr>
        <p:sp>
          <p:nvSpPr>
            <p:cNvPr id="204" name="Rectangle"/>
            <p:cNvSpPr/>
            <p:nvPr/>
          </p:nvSpPr>
          <p:spPr>
            <a:xfrm>
              <a:off x="-1" y="-1"/>
              <a:ext cx="2897438" cy="528811"/>
            </a:xfrm>
            <a:prstGeom prst="rect">
              <a:avLst/>
            </a:prstGeom>
            <a:solidFill>
              <a:srgbClr val="FFE699"/>
            </a:solidFill>
            <a:ln w="12700" cap="flat">
              <a:solidFill>
                <a:srgbClr val="7030A0"/>
              </a:solidFill>
              <a:prstDash val="solid"/>
              <a:miter lim="800000"/>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a:solidFill>
                    <a:srgbClr val="FFFFFF"/>
                  </a:solidFill>
                </a:defRPr>
              </a:pPr>
              <a:endParaRPr/>
            </a:p>
          </p:txBody>
        </p:sp>
        <p:sp>
          <p:nvSpPr>
            <p:cNvPr id="205" name="2015"/>
            <p:cNvSpPr txBox="1"/>
            <p:nvPr/>
          </p:nvSpPr>
          <p:spPr>
            <a:xfrm>
              <a:off x="-1" y="15484"/>
              <a:ext cx="2897438" cy="497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800" b="1"/>
              </a:lvl1pPr>
            </a:lstStyle>
            <a:p>
              <a:r>
                <a:t>2015</a:t>
              </a:r>
            </a:p>
          </p:txBody>
        </p:sp>
      </p:grpSp>
      <p:sp>
        <p:nvSpPr>
          <p:cNvPr id="207" name="TextBox 6"/>
          <p:cNvSpPr txBox="1"/>
          <p:nvPr/>
        </p:nvSpPr>
        <p:spPr>
          <a:xfrm>
            <a:off x="3237704" y="5196311"/>
            <a:ext cx="7232820"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400" b="1"/>
            </a:lvl1pPr>
          </a:lstStyle>
          <a:p>
            <a:r>
              <a:t>14.4 million food insecure</a:t>
            </a:r>
          </a:p>
        </p:txBody>
      </p:sp>
      <p:grpSp>
        <p:nvGrpSpPr>
          <p:cNvPr id="212" name="Group 7"/>
          <p:cNvGrpSpPr/>
          <p:nvPr/>
        </p:nvGrpSpPr>
        <p:grpSpPr>
          <a:xfrm>
            <a:off x="1296189" y="1534062"/>
            <a:ext cx="2666787" cy="2735981"/>
            <a:chOff x="0" y="0"/>
            <a:chExt cx="2666786" cy="2735980"/>
          </a:xfrm>
        </p:grpSpPr>
        <p:sp>
          <p:nvSpPr>
            <p:cNvPr id="208" name="Oval 8"/>
            <p:cNvSpPr/>
            <p:nvPr/>
          </p:nvSpPr>
          <p:spPr>
            <a:xfrm>
              <a:off x="12920" y="552314"/>
              <a:ext cx="2266683" cy="2183667"/>
            </a:xfrm>
            <a:prstGeom prst="ellipse">
              <a:avLst/>
            </a:prstGeom>
            <a:solidFill>
              <a:srgbClr val="FFE699"/>
            </a:solidFill>
            <a:ln w="12700" cap="flat">
              <a:solidFill>
                <a:srgbClr val="7030A0"/>
              </a:solidFill>
              <a:prstDash val="solid"/>
              <a:miter lim="800000"/>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sz="2800" b="1"/>
              </a:pPr>
              <a:endParaRPr/>
            </a:p>
          </p:txBody>
        </p:sp>
        <p:pic>
          <p:nvPicPr>
            <p:cNvPr id="209" name="Picture 9" descr="Picture 9"/>
            <p:cNvPicPr>
              <a:picLocks noChangeAspect="1"/>
            </p:cNvPicPr>
            <p:nvPr/>
          </p:nvPicPr>
          <p:blipFill>
            <a:blip r:embed="rId3">
              <a:extLst/>
            </a:blip>
            <a:stretch>
              <a:fillRect/>
            </a:stretch>
          </p:blipFill>
          <p:spPr>
            <a:xfrm>
              <a:off x="917341" y="996983"/>
              <a:ext cx="457841" cy="1294328"/>
            </a:xfrm>
            <a:prstGeom prst="rect">
              <a:avLst/>
            </a:prstGeom>
            <a:ln w="12700" cap="flat">
              <a:noFill/>
              <a:miter lim="400000"/>
            </a:ln>
            <a:effectLst/>
          </p:spPr>
        </p:pic>
        <p:sp>
          <p:nvSpPr>
            <p:cNvPr id="210" name="Pie 10"/>
            <p:cNvSpPr/>
            <p:nvPr/>
          </p:nvSpPr>
          <p:spPr>
            <a:xfrm>
              <a:off x="0" y="572676"/>
              <a:ext cx="1139823" cy="1925632"/>
            </a:xfrm>
            <a:custGeom>
              <a:avLst/>
              <a:gdLst/>
              <a:ahLst/>
              <a:cxnLst>
                <a:cxn ang="0">
                  <a:pos x="wd2" y="hd2"/>
                </a:cxn>
                <a:cxn ang="5400000">
                  <a:pos x="wd2" y="hd2"/>
                </a:cxn>
                <a:cxn ang="10800000">
                  <a:pos x="wd2" y="hd2"/>
                </a:cxn>
                <a:cxn ang="16200000">
                  <a:pos x="wd2" y="hd2"/>
                </a:cxn>
              </a:cxnLst>
              <a:rect l="0" t="0" r="r" b="b"/>
              <a:pathLst>
                <a:path w="19190" h="21600" extrusionOk="0">
                  <a:moveTo>
                    <a:pt x="7181" y="21600"/>
                  </a:moveTo>
                  <a:cubicBezTo>
                    <a:pt x="-1085" y="17406"/>
                    <a:pt x="-2410" y="9768"/>
                    <a:pt x="4222" y="4541"/>
                  </a:cubicBezTo>
                  <a:cubicBezTo>
                    <a:pt x="7865" y="1670"/>
                    <a:pt x="13370" y="0"/>
                    <a:pt x="19190" y="0"/>
                  </a:cubicBezTo>
                  <a:lnTo>
                    <a:pt x="19190" y="12135"/>
                  </a:lnTo>
                  <a:close/>
                </a:path>
              </a:pathLst>
            </a:custGeom>
            <a:solidFill>
              <a:srgbClr val="7030A0">
                <a:alpha val="43000"/>
              </a:srgbClr>
            </a:solidFill>
            <a:ln w="12700" cap="flat">
              <a:solidFill>
                <a:srgbClr val="7030A0"/>
              </a:solidFill>
              <a:prstDash val="solid"/>
              <a:miter lim="800000"/>
            </a:ln>
            <a:effectLst/>
          </p:spPr>
          <p:txBody>
            <a:bodyPr wrap="square" lIns="45719" tIns="45719" rIns="45719" bIns="45719" numCol="1" anchor="ctr">
              <a:noAutofit/>
            </a:bodyPr>
            <a:lstStyle/>
            <a:p>
              <a:pPr algn="ctr"/>
              <a:endParaRPr/>
            </a:p>
          </p:txBody>
        </p:sp>
        <p:sp>
          <p:nvSpPr>
            <p:cNvPr id="211" name="TextBox 11"/>
            <p:cNvSpPr txBox="1"/>
            <p:nvPr/>
          </p:nvSpPr>
          <p:spPr>
            <a:xfrm>
              <a:off x="83576" y="0"/>
              <a:ext cx="2583211" cy="904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800" b="1"/>
              </a:lvl1pPr>
            </a:lstStyle>
            <a:p>
              <a:r>
                <a:t>45% of Yemenis</a:t>
              </a:r>
            </a:p>
          </p:txBody>
        </p:sp>
      </p:grpSp>
      <p:grpSp>
        <p:nvGrpSpPr>
          <p:cNvPr id="217" name="Group 12"/>
          <p:cNvGrpSpPr/>
          <p:nvPr/>
        </p:nvGrpSpPr>
        <p:grpSpPr>
          <a:xfrm>
            <a:off x="8306300" y="1530378"/>
            <a:ext cx="2583211" cy="2740293"/>
            <a:chOff x="0" y="0"/>
            <a:chExt cx="2583209" cy="2740291"/>
          </a:xfrm>
        </p:grpSpPr>
        <p:sp>
          <p:nvSpPr>
            <p:cNvPr id="213" name="Oval 13"/>
            <p:cNvSpPr/>
            <p:nvPr/>
          </p:nvSpPr>
          <p:spPr>
            <a:xfrm>
              <a:off x="126581" y="555998"/>
              <a:ext cx="2266683" cy="2183667"/>
            </a:xfrm>
            <a:prstGeom prst="ellipse">
              <a:avLst/>
            </a:prstGeom>
            <a:solidFill>
              <a:srgbClr val="FFE699"/>
            </a:solidFill>
            <a:ln w="12700" cap="flat">
              <a:solidFill>
                <a:srgbClr val="7030A0"/>
              </a:solidFill>
              <a:prstDash val="solid"/>
              <a:miter lim="800000"/>
            </a:ln>
            <a:effectLst>
              <a:outerShdw blurRad="50800" dist="38100" dir="8100000" rotWithShape="0">
                <a:srgbClr val="000000">
                  <a:alpha val="40000"/>
                </a:srgbClr>
              </a:outerShdw>
            </a:effectLst>
          </p:spPr>
          <p:txBody>
            <a:bodyPr wrap="square" lIns="45719" tIns="45719" rIns="45719" bIns="45719" numCol="1" anchor="ctr">
              <a:noAutofit/>
            </a:bodyPr>
            <a:lstStyle/>
            <a:p>
              <a:pPr algn="ctr">
                <a:defRPr sz="2800" b="1"/>
              </a:pPr>
              <a:endParaRPr/>
            </a:p>
          </p:txBody>
        </p:sp>
        <p:pic>
          <p:nvPicPr>
            <p:cNvPr id="214" name="Picture 14" descr="Picture 14"/>
            <p:cNvPicPr>
              <a:picLocks noChangeAspect="1"/>
            </p:cNvPicPr>
            <p:nvPr/>
          </p:nvPicPr>
          <p:blipFill>
            <a:blip r:embed="rId3">
              <a:extLst/>
            </a:blip>
            <a:stretch>
              <a:fillRect/>
            </a:stretch>
          </p:blipFill>
          <p:spPr>
            <a:xfrm>
              <a:off x="1031002" y="1000667"/>
              <a:ext cx="457841" cy="1294328"/>
            </a:xfrm>
            <a:prstGeom prst="rect">
              <a:avLst/>
            </a:prstGeom>
            <a:ln w="12700" cap="flat">
              <a:noFill/>
              <a:miter lim="400000"/>
            </a:ln>
            <a:effectLst/>
          </p:spPr>
        </p:pic>
        <p:sp>
          <p:nvSpPr>
            <p:cNvPr id="215" name="Pie 15"/>
            <p:cNvSpPr/>
            <p:nvPr/>
          </p:nvSpPr>
          <p:spPr>
            <a:xfrm>
              <a:off x="113406" y="576359"/>
              <a:ext cx="1583725" cy="2163933"/>
            </a:xfrm>
            <a:custGeom>
              <a:avLst/>
              <a:gdLst/>
              <a:ahLst/>
              <a:cxnLst>
                <a:cxn ang="0">
                  <a:pos x="wd2" y="hd2"/>
                </a:cxn>
                <a:cxn ang="5400000">
                  <a:pos x="wd2" y="hd2"/>
                </a:cxn>
                <a:cxn ang="10800000">
                  <a:pos x="wd2" y="hd2"/>
                </a:cxn>
                <a:cxn ang="16200000">
                  <a:pos x="wd2" y="hd2"/>
                </a:cxn>
              </a:cxnLst>
              <a:rect l="0" t="0" r="r" b="b"/>
              <a:pathLst>
                <a:path w="19676" h="20226" extrusionOk="0">
                  <a:moveTo>
                    <a:pt x="19676" y="19426"/>
                  </a:moveTo>
                  <a:lnTo>
                    <a:pt x="19676" y="19426"/>
                  </a:lnTo>
                  <a:cubicBezTo>
                    <a:pt x="12472" y="21600"/>
                    <a:pt x="4164" y="19192"/>
                    <a:pt x="1120" y="14048"/>
                  </a:cubicBezTo>
                  <a:cubicBezTo>
                    <a:pt x="-1924" y="8904"/>
                    <a:pt x="1448" y="2971"/>
                    <a:pt x="8652" y="797"/>
                  </a:cubicBezTo>
                  <a:cubicBezTo>
                    <a:pt x="10396" y="271"/>
                    <a:pt x="12271" y="0"/>
                    <a:pt x="14164" y="0"/>
                  </a:cubicBezTo>
                  <a:lnTo>
                    <a:pt x="14164" y="10112"/>
                  </a:lnTo>
                  <a:close/>
                </a:path>
              </a:pathLst>
            </a:custGeom>
            <a:solidFill>
              <a:srgbClr val="7030A0">
                <a:alpha val="43000"/>
              </a:srgbClr>
            </a:solidFill>
            <a:ln w="12700" cap="flat">
              <a:solidFill>
                <a:srgbClr val="7030A0"/>
              </a:solidFill>
              <a:prstDash val="solid"/>
              <a:miter lim="800000"/>
            </a:ln>
            <a:effectLst/>
          </p:spPr>
          <p:txBody>
            <a:bodyPr wrap="square" lIns="45719" tIns="45719" rIns="45719" bIns="45719" numCol="1" anchor="ctr">
              <a:noAutofit/>
            </a:bodyPr>
            <a:lstStyle/>
            <a:p>
              <a:pPr algn="ctr"/>
              <a:endParaRPr/>
            </a:p>
          </p:txBody>
        </p:sp>
        <p:sp>
          <p:nvSpPr>
            <p:cNvPr id="216" name="TextBox 16"/>
            <p:cNvSpPr txBox="1"/>
            <p:nvPr/>
          </p:nvSpPr>
          <p:spPr>
            <a:xfrm>
              <a:off x="0" y="0"/>
              <a:ext cx="2583210" cy="904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800" b="1"/>
              </a:lvl1pPr>
            </a:lstStyle>
            <a:p>
              <a:r>
                <a:t>55% of Yemenis</a:t>
              </a:r>
            </a:p>
          </p:txBody>
        </p:sp>
      </p:gr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07"/>
                                        </p:tgtEl>
                                        <p:attrNameLst>
                                          <p:attrName>style.visibility</p:attrName>
                                        </p:attrNameLst>
                                      </p:cBhvr>
                                      <p:to>
                                        <p:strVal val="visible"/>
                                      </p:to>
                                    </p:set>
                                    <p:animEffect transition="in" filter="dissolve">
                                      <p:cBhvr>
                                        <p:cTn id="7" dur="750"/>
                                        <p:tgtEl>
                                          <p:spTgt spid="207"/>
                                        </p:tgtEl>
                                      </p:cBhvr>
                                    </p:animEffect>
                                  </p:childTnLst>
                                </p:cTn>
                              </p:par>
                            </p:childTnLst>
                          </p:cTn>
                        </p:par>
                        <p:par>
                          <p:cTn id="8" fill="hold">
                            <p:stCondLst>
                              <p:cond delay="750"/>
                            </p:stCondLst>
                            <p:childTnLst>
                              <p:par>
                                <p:cTn id="9" presetID="9" presetClass="entr" fill="hold" grpId="2" nodeType="afterEffect">
                                  <p:stCondLst>
                                    <p:cond delay="0"/>
                                  </p:stCondLst>
                                  <p:iterate>
                                    <p:tmAbs val="0"/>
                                  </p:iterate>
                                  <p:childTnLst>
                                    <p:set>
                                      <p:cBhvr>
                                        <p:cTn id="10" fill="hold"/>
                                        <p:tgtEl>
                                          <p:spTgt spid="212"/>
                                        </p:tgtEl>
                                        <p:attrNameLst>
                                          <p:attrName>style.visibility</p:attrName>
                                        </p:attrNameLst>
                                      </p:cBhvr>
                                      <p:to>
                                        <p:strVal val="visible"/>
                                      </p:to>
                                    </p:set>
                                    <p:animEffect transition="in" filter="dissolve">
                                      <p:cBhvr>
                                        <p:cTn id="11" dur="1000"/>
                                        <p:tgtEl>
                                          <p:spTgt spid="212"/>
                                        </p:tgtEl>
                                      </p:cBhvr>
                                    </p:animEffect>
                                  </p:childTnLst>
                                </p:cTn>
                              </p:par>
                            </p:childTnLst>
                          </p:cTn>
                        </p:par>
                        <p:par>
                          <p:cTn id="12" fill="hold">
                            <p:stCondLst>
                              <p:cond delay="1750"/>
                            </p:stCondLst>
                            <p:childTnLst>
                              <p:par>
                                <p:cTn id="13" presetID="9" presetClass="entr" fill="hold" grpId="3" nodeType="afterEffect">
                                  <p:stCondLst>
                                    <p:cond delay="500"/>
                                  </p:stCondLst>
                                  <p:iterate>
                                    <p:tmAbs val="0"/>
                                  </p:iterate>
                                  <p:childTnLst>
                                    <p:set>
                                      <p:cBhvr>
                                        <p:cTn id="14" fill="hold"/>
                                        <p:tgtEl>
                                          <p:spTgt spid="217"/>
                                        </p:tgtEl>
                                        <p:attrNameLst>
                                          <p:attrName>style.visibility</p:attrName>
                                        </p:attrNameLst>
                                      </p:cBhvr>
                                      <p:to>
                                        <p:strVal val="visible"/>
                                      </p:to>
                                    </p:set>
                                    <p:animEffect transition="in" filter="dissolve">
                                      <p:cBhvr>
                                        <p:cTn id="15"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1" animBg="1" advAuto="0"/>
      <p:bldP spid="212" grpId="2" animBg="1" advAuto="0"/>
      <p:bldP spid="217"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le 1"/>
          <p:cNvSpPr txBox="1">
            <a:spLocks noGrp="1"/>
          </p:cNvSpPr>
          <p:nvPr>
            <p:ph type="title"/>
          </p:nvPr>
        </p:nvSpPr>
        <p:spPr>
          <a:prstGeom prst="rect">
            <a:avLst/>
          </a:prstGeom>
        </p:spPr>
        <p:txBody>
          <a:bodyPr/>
          <a:lstStyle/>
          <a:p>
            <a:r>
              <a:t> Comparison: Severe Food Malnutrition</a:t>
            </a:r>
          </a:p>
        </p:txBody>
      </p:sp>
      <p:pic>
        <p:nvPicPr>
          <p:cNvPr id="222" name="Content Placeholder 3" descr="Content Placeholder 3"/>
          <p:cNvPicPr>
            <a:picLocks noChangeAspect="1"/>
          </p:cNvPicPr>
          <p:nvPr/>
        </p:nvPicPr>
        <p:blipFill>
          <a:blip r:embed="rId3">
            <a:extLst/>
          </a:blip>
          <a:stretch>
            <a:fillRect/>
          </a:stretch>
        </p:blipFill>
        <p:spPr>
          <a:xfrm>
            <a:off x="2398454" y="2992317"/>
            <a:ext cx="7395090" cy="20179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itle 1"/>
          <p:cNvSpPr txBox="1">
            <a:spLocks noGrp="1"/>
          </p:cNvSpPr>
          <p:nvPr>
            <p:ph type="title"/>
          </p:nvPr>
        </p:nvSpPr>
        <p:spPr>
          <a:prstGeom prst="rect">
            <a:avLst/>
          </a:prstGeom>
        </p:spPr>
        <p:txBody>
          <a:bodyPr/>
          <a:lstStyle/>
          <a:p>
            <a:r>
              <a:rPr dirty="0" smtClean="0"/>
              <a:t>Cholera</a:t>
            </a:r>
            <a:r>
              <a:rPr lang="en-US" dirty="0" smtClean="0"/>
              <a:t> – </a:t>
            </a:r>
            <a:r>
              <a:rPr lang="en-US" sz="2000" dirty="0" smtClean="0"/>
              <a:t>by the end of 2017, over 1 million cases of cholera in Yemen</a:t>
            </a:r>
            <a:endParaRPr sz="2000" dirty="0"/>
          </a:p>
        </p:txBody>
      </p:sp>
      <p:pic>
        <p:nvPicPr>
          <p:cNvPr id="227" name="Content Placeholder 3" descr="Content Placeholder 3"/>
          <p:cNvPicPr>
            <a:picLocks noChangeAspect="1"/>
          </p:cNvPicPr>
          <p:nvPr/>
        </p:nvPicPr>
        <p:blipFill>
          <a:blip r:embed="rId3">
            <a:extLst/>
          </a:blip>
          <a:stretch>
            <a:fillRect/>
          </a:stretch>
        </p:blipFill>
        <p:spPr>
          <a:xfrm>
            <a:off x="1977014" y="1825625"/>
            <a:ext cx="8237971" cy="43513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743</Words>
  <Application>Microsoft Macintosh PowerPoint</Application>
  <PresentationFormat>Breitbild</PresentationFormat>
  <Paragraphs>71</Paragraphs>
  <Slides>12</Slides>
  <Notes>6</Notes>
  <HiddenSlides>4</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12</vt:i4>
      </vt:variant>
    </vt:vector>
  </HeadingPairs>
  <TitlesOfParts>
    <vt:vector size="17" baseType="lpstr">
      <vt:lpstr>Arial</vt:lpstr>
      <vt:lpstr>Calibri</vt:lpstr>
      <vt:lpstr>Calibri Light</vt:lpstr>
      <vt:lpstr>Courier New</vt:lpstr>
      <vt:lpstr>Office Theme</vt:lpstr>
      <vt:lpstr>Yemen</vt:lpstr>
      <vt:lpstr>PowerPoint-Präsentation</vt:lpstr>
      <vt:lpstr>PowerPoint-Präsentation</vt:lpstr>
      <vt:lpstr> Exchange Rate (YER/USD) </vt:lpstr>
      <vt:lpstr> Increased Air Strikes </vt:lpstr>
      <vt:lpstr> Internally Displaced People</vt:lpstr>
      <vt:lpstr> Food Insecurity </vt:lpstr>
      <vt:lpstr> Comparison: Severe Food Malnutrition</vt:lpstr>
      <vt:lpstr>Cholera – by the end of 2017, over 1 million cases of cholera in Yemen</vt:lpstr>
      <vt:lpstr> Pray for the Crisis in Yemen</vt:lpstr>
      <vt:lpstr> Pray for the Faith Communities in Yemen </vt:lpstr>
      <vt:lpstr>PowerPoint-Präsentation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Yemen</dc:title>
  <dc:creator>J.P. Hall</dc:creator>
  <cp:lastModifiedBy>hermann@swissmail.org</cp:lastModifiedBy>
  <cp:revision>10</cp:revision>
  <dcterms:modified xsi:type="dcterms:W3CDTF">2018-01-29T11:15:55Z</dcterms:modified>
</cp:coreProperties>
</file>